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A53"/>
    <a:srgbClr val="051F7C"/>
    <a:srgbClr val="022589"/>
    <a:srgbClr val="000066"/>
    <a:srgbClr val="003366"/>
    <a:srgbClr val="003399"/>
    <a:srgbClr val="80808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24" autoAdjust="0"/>
  </p:normalViewPr>
  <p:slideViewPr>
    <p:cSldViewPr>
      <p:cViewPr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4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87314E-8D51-48AB-8B15-C013D05B5B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9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6" y="1706"/>
            <a:chExt cx="5785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ltGray">
            <a:xfrm>
              <a:off x="-3" y="1706"/>
              <a:ext cx="5765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ltGray">
            <a:xfrm>
              <a:off x="-6" y="1731"/>
              <a:ext cx="5785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876800"/>
            <a:ext cx="81534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304800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3399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1700213"/>
            <a:ext cx="7777163" cy="792162"/>
          </a:xfrm>
          <a:effectLst>
            <a:outerShdw dist="53882" dir="2700000" algn="ctr" rotWithShape="0">
              <a:srgbClr val="000066">
                <a:alpha val="50000"/>
              </a:srgbClr>
            </a:outerShdw>
          </a:effectLst>
        </p:spPr>
        <p:txBody>
          <a:bodyPr/>
          <a:lstStyle>
            <a:lvl1pPr>
              <a:defRPr sz="4000" b="1">
                <a:latin typeface="Verdana" pitchFamily="34" charset="0"/>
              </a:defRPr>
            </a:lvl1pPr>
          </a:lstStyle>
          <a:p>
            <a:pPr lvl="0"/>
            <a:r>
              <a:rPr lang="en-US" altLang="ko-KR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10717-C11C-41E0-A198-A41DF52779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3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533400"/>
            <a:ext cx="2057400" cy="608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6019800" cy="608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4EFD4-6D05-496C-A2D9-7979DA09D8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71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3914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1371600"/>
            <a:ext cx="8229600" cy="524827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8D44DB57-8D9C-432A-BD7C-BBC52ADF4D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81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3914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371600"/>
            <a:ext cx="8229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D75F244F-AEDA-4B38-AFCB-6B49C73F00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8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A1EDA-BEAB-48FB-82CB-F3F23F554C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1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0B77F-8EDD-48DF-8501-A15553D2F6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7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76EF7-81E8-4BA1-A14B-A9A8C0A680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4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DA67F-FF7F-482C-8C8B-92083DC03F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6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FF6B9-E5A5-40C5-A9D0-5B12207841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5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37D2A-771A-4303-B509-66F59B2481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7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1805C-DE27-46D1-9539-3BA2086E97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3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37F71-574F-4634-883C-B58F44B28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5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-15875" y="288925"/>
            <a:ext cx="9159875" cy="917575"/>
          </a:xfrm>
          <a:custGeom>
            <a:avLst/>
            <a:gdLst>
              <a:gd name="T0" fmla="*/ 434 w 5770"/>
              <a:gd name="T1" fmla="*/ 356 h 578"/>
              <a:gd name="T2" fmla="*/ 751 w 5770"/>
              <a:gd name="T3" fmla="*/ 2 h 578"/>
              <a:gd name="T4" fmla="*/ 2158 w 5770"/>
              <a:gd name="T5" fmla="*/ 0 h 578"/>
              <a:gd name="T6" fmla="*/ 2244 w 5770"/>
              <a:gd name="T7" fmla="*/ 115 h 578"/>
              <a:gd name="T8" fmla="*/ 5770 w 5770"/>
              <a:gd name="T9" fmla="*/ 115 h 578"/>
              <a:gd name="T10" fmla="*/ 5764 w 5770"/>
              <a:gd name="T11" fmla="*/ 489 h 578"/>
              <a:gd name="T12" fmla="*/ 4998 w 5770"/>
              <a:gd name="T13" fmla="*/ 495 h 578"/>
              <a:gd name="T14" fmla="*/ 4897 w 5770"/>
              <a:gd name="T15" fmla="*/ 576 h 578"/>
              <a:gd name="T16" fmla="*/ 0 w 5770"/>
              <a:gd name="T17" fmla="*/ 578 h 578"/>
              <a:gd name="T18" fmla="*/ 16 w 5770"/>
              <a:gd name="T19" fmla="*/ 369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70" h="578">
                <a:moveTo>
                  <a:pt x="434" y="356"/>
                </a:moveTo>
                <a:lnTo>
                  <a:pt x="751" y="2"/>
                </a:lnTo>
                <a:lnTo>
                  <a:pt x="2158" y="0"/>
                </a:lnTo>
                <a:lnTo>
                  <a:pt x="2244" y="115"/>
                </a:lnTo>
                <a:lnTo>
                  <a:pt x="5770" y="115"/>
                </a:lnTo>
                <a:lnTo>
                  <a:pt x="5764" y="489"/>
                </a:lnTo>
                <a:lnTo>
                  <a:pt x="4998" y="495"/>
                </a:lnTo>
                <a:lnTo>
                  <a:pt x="4897" y="576"/>
                </a:lnTo>
                <a:lnTo>
                  <a:pt x="0" y="578"/>
                </a:lnTo>
                <a:lnTo>
                  <a:pt x="16" y="369"/>
                </a:lnTo>
              </a:path>
            </a:pathLst>
          </a:custGeom>
          <a:solidFill>
            <a:schemeClr val="tx2"/>
          </a:solidFill>
          <a:ln>
            <a:noFill/>
          </a:ln>
          <a:effectLst>
            <a:outerShdw dist="77251" dir="4832261" algn="ctr" rotWithShape="0">
              <a:srgbClr val="000066">
                <a:alpha val="3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39" name="Freeform 15" descr="01c_img(Global Digtal Desigm(imageState)"/>
          <p:cNvSpPr>
            <a:spLocks/>
          </p:cNvSpPr>
          <p:nvPr/>
        </p:nvSpPr>
        <p:spPr bwMode="ltGray">
          <a:xfrm>
            <a:off x="-9525" y="322263"/>
            <a:ext cx="9153525" cy="854075"/>
          </a:xfrm>
          <a:custGeom>
            <a:avLst/>
            <a:gdLst>
              <a:gd name="T0" fmla="*/ 433 w 5766"/>
              <a:gd name="T1" fmla="*/ 360 h 531"/>
              <a:gd name="T2" fmla="*/ 767 w 5766"/>
              <a:gd name="T3" fmla="*/ 3 h 531"/>
              <a:gd name="T4" fmla="*/ 2152 w 5766"/>
              <a:gd name="T5" fmla="*/ 0 h 531"/>
              <a:gd name="T6" fmla="*/ 2228 w 5766"/>
              <a:gd name="T7" fmla="*/ 113 h 531"/>
              <a:gd name="T8" fmla="*/ 5766 w 5766"/>
              <a:gd name="T9" fmla="*/ 113 h 531"/>
              <a:gd name="T10" fmla="*/ 5766 w 5766"/>
              <a:gd name="T11" fmla="*/ 442 h 531"/>
              <a:gd name="T12" fmla="*/ 4968 w 5766"/>
              <a:gd name="T13" fmla="*/ 442 h 531"/>
              <a:gd name="T14" fmla="*/ 4880 w 5766"/>
              <a:gd name="T15" fmla="*/ 531 h 531"/>
              <a:gd name="T16" fmla="*/ 0 w 5766"/>
              <a:gd name="T17" fmla="*/ 521 h 531"/>
              <a:gd name="T18" fmla="*/ 0 w 5766"/>
              <a:gd name="T19" fmla="*/ 37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6" h="531">
                <a:moveTo>
                  <a:pt x="433" y="360"/>
                </a:moveTo>
                <a:lnTo>
                  <a:pt x="767" y="3"/>
                </a:lnTo>
                <a:lnTo>
                  <a:pt x="2152" y="0"/>
                </a:lnTo>
                <a:lnTo>
                  <a:pt x="2228" y="113"/>
                </a:lnTo>
                <a:lnTo>
                  <a:pt x="5766" y="113"/>
                </a:lnTo>
                <a:lnTo>
                  <a:pt x="5766" y="442"/>
                </a:lnTo>
                <a:lnTo>
                  <a:pt x="4968" y="442"/>
                </a:lnTo>
                <a:lnTo>
                  <a:pt x="4880" y="531"/>
                </a:lnTo>
                <a:lnTo>
                  <a:pt x="0" y="521"/>
                </a:lnTo>
                <a:lnTo>
                  <a:pt x="0" y="373"/>
                </a:lnTo>
              </a:path>
            </a:pathLst>
          </a:cu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7251" dir="16767739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92AA84-3B75-44DC-AB22-5D2782345B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334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340768"/>
            <a:ext cx="7239000" cy="1272257"/>
          </a:xfrm>
        </p:spPr>
        <p:txBody>
          <a:bodyPr/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บทที่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6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ทรานซิสเตอร์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(TRANSISTORS)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รอง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496" y="6237312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	ตำแหน่ง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ที่มีอิมิตเตอร์กับเบสเชื่อมกันเป็นรอยต่อ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pn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เรียกว่า รอยต่ออิมิตเตอร์ – เบส(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Emittter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Base Junction)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ส่วนตำแหน่งที่คอลเลคเตอร์กับเบสต่อเชื่อมกันเรียกว่า รอยต่อคอลเลคเตอร์-เบส(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Collector Base Junction)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เขียนแทนด้วยค่าเทียบเคียงของไดโอทดังรูป </a:t>
            </a:r>
            <a:endParaRPr lang="en-US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เมื่อ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นำหลักกการในหัวข้อ1-6มาร่วมพิจารณา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รูป</a:t>
            </a: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ทำให้ทราบว่าการที่จะนำทรานซิสเตอร์ไปใช้งานได้นั้นต้องตั้งแรงดันไฟฟ้าที่มีขั้วเพื่อให้ทรานซิสเตอร์ทำงานจึงเป็นไปได้ 3 แบบคือ</a:t>
            </a: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- การใหทรานซิสเตอร์ทำงานที่บริเวณคัตออฟ (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Cut-off Region)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-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การให้ทรานซิสเตอร์ทำงานที่บริเวณอิ่มตัว (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Saturation Region)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-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การให้ทรานซิสเตอร์ทำงานที่บริเวณแอกตีฟ (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Active Region)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ในการอธิบายถึงการที่บริเวณต่างๆของทรานซิสเตอร์นั้น จะเริ่มต้นจากกรณีไม่มีการต่อแรงดันที่ขั้วของทรานซิสเตอร์ หรือกรณีที่ไม่ได้รับการไบอัส</a:t>
            </a: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6237312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00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กรณีไม่ได้รับการไบอัส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จากบทที่ 1 เราทราบว่าขณะที่ทรานซิสเตอร์ไม่ได้รับการไบอัส จะเกิดบริเวณปลอดพาหะ(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Depletion Region)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ที่รอยต่อทั้ง ๒ ดังรูป </a:t>
            </a:r>
            <a:endParaRPr lang="th-TH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64904"/>
            <a:ext cx="6624736" cy="2664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6237312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841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การทำงานที่บริเวณคัตออฟ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	การ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ต่อแหลงจ่ายไฟฟ้าให้ทรานซิสเตอร์ทำงานในบริเวณคัตออฟเป็นการไบอัสกลับที่รอยต่อ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ทั้งตำ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แหน่ง ดังรูป 3.8 ซึ่งจะทำให้กระแสที่ใหลผ่านขั้วทั้งสามมีค่าไกล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ศูนย์</a:t>
            </a: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	จาก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การตั้งวงจรในลักษณะดังกล่าวที่บริเวณจะขยายกว้างขึ้น จึงมีเพียงกระแสย้อนกลับ (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Reverse Current)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หรือกระแสรั่วไหลบริเวณต่ำมากเท่านั้นที่ไหลจากคอลเลคเตอร์ไปยังอิมมิตเตอร์ได้</a:t>
            </a:r>
          </a:p>
          <a:p>
            <a:pPr marL="0" indent="0">
              <a:buNone/>
            </a:pPr>
            <a:endParaRPr lang="th-TH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08920"/>
            <a:ext cx="5522368" cy="2088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6237312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941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การทำงานที่บริเวณอิ่มตัว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	จาก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สมการ 3.1 (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Ic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=</a:t>
            </a:r>
            <a:r>
              <a:rPr lang="el-GR" sz="2400" dirty="0">
                <a:solidFill>
                  <a:schemeClr val="bg1"/>
                </a:solidFill>
                <a:cs typeface="Angsana New" pitchFamily="18" charset="-34"/>
              </a:rPr>
              <a:t>β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Iʙ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ทำให้ทราบว่าถ้าค่า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Iʙ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เพิ่มขึ้น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Ic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ก็จะเพิ่มขึ้นด้วยเมื่อ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Ic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เพิ่มขึ้นจนถึงค่าสูงสุดหรือเรียกว่า ทรานซิสเตอร์เกิดการอิ่มตัว ณ ตำแหน่งนี้ค่า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Ic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จะเพื่มตามค่า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Iʙ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ไม่ได้อีก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แล้ว</a:t>
            </a:r>
          </a:p>
          <a:p>
            <a:pPr marL="0" indent="0">
              <a:buNone/>
            </a:pP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	การ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หาค่า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Ic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ทำได้โดยใช้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Vcc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หารด้วยผลรวมของค่าความต้านทานที่ขั้วคอลเลคเตอร์ (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Rc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กับความต้านทานที่ขั้วอีมิตเตอร์ (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RE)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ดัง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รูป</a:t>
            </a: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953" y="3429000"/>
            <a:ext cx="2376264" cy="298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6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การทำงานที่บริเวณแอกตีฟ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	การ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ต่อแหล่งจ่ายไฟฟ้าให้ทรานซิสเตอร์ทำงานในบริเวณแอกตีฟเป็นการไบอัสตรงที่รอยต่ออิมิตเตอร์-เบส และไบอัสกลับที่รอยต่อคอลเลคเตอร์-เบส ดังรูป </a:t>
            </a:r>
            <a:endParaRPr lang="th-TH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					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การ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อธิบายหลักการท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ทำงาน						ของท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รานซอสเตอร์ในบริเวณ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นี้						จะ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ง่ายขึ้น ถ้าพิจารณา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เฉพาะ						รอยต่อ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อิมิตเตอร์-เบส โดย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แทน						ด้วย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สัญลักษณ์ของไดโอด 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ดัง						รูป </a:t>
            </a: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สมมุติ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VʙE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ค่า							มาก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พอที่จะทำให้ไอโอด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ทำงาน						(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Si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ประมาณ 0.7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V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Ge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					ประมาณ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0.3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V)) </a:t>
            </a:r>
            <a:endParaRPr lang="th-TH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4835823" cy="391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7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ค่าพิกัดของทรานซิสเตอร์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	ค่า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พิกัดของทรานซิสเตอร์มีหลายประเภท ในหัวข้อนี้จะกล่าวค่าพิกัดเฉพาะบางประเภทอันเป็นพื้นฐานสำคัญสำหรับการนำทรานซิสเตอร์ไปใช้งานให้ได้ประสิทธิภาพสูงสุด และหลีกเลี้ยงไม่ให้เกิดความเสียหายใดๆ ซึ่งได้แก่ พิกัดเบตาไฟฟ้ากระแสตรง,พิกัดกระแสไฟฟ้าสูงสุด และ พิกัดแรงดันไฟฟ้าสูงสุด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6237312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610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เบตาไฟฟ้ากระแสตรง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พิกัดเบต้าไฟฟ้ากระแสตรงของทรานซิสเตอร์ซึ่งเรียกสั้นๆว่าเบตา เป็นอัตราส่วนของ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IE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ต่อ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Iʙ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เขียนเป็นสมการได้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ดังนี้คือ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β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=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Ic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/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Iʙ</a:t>
            </a:r>
            <a:endParaRPr lang="en-US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วงจรทรานซิสเตอร์ส่วนมากมีสัญญาณอินพุตจ่ายให้ขั้วเบส และสัญญาณเอาท์พุตออกจากขั้วคอลเลคเตอร์ เบตาของทรานซิสเตอร์จึงเป็นสัญญาณแทนอัตราขยายกระแส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dc (dc Current Gain)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ของทรานซิสเตอร์</a:t>
            </a:r>
            <a:endParaRPr lang="en-US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6237312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381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จากสมการ 3-1 และ 3-3 หาค่ากระแสอิมิตเตอร์ได้ดังนนี้ </a:t>
            </a:r>
            <a:endParaRPr lang="en-US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  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Ic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= β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Iʙ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								</a:t>
            </a: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    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IE =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Ic+Iʙ</a:t>
            </a:r>
            <a:endParaRPr lang="en-US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         =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Iʙ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+β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Iʙ</a:t>
            </a:r>
            <a:endParaRPr lang="en-US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   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IE =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Iʙ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(1+ β)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เราใช้เบตาและกระแสไฟฟ้าที่ขั้วใดขั้วหนึ่งหาค่ากระแสไฟฟ้าที่ขั้วอื่นๆ ได้ดังตัวอย่างต่อไปนี้</a:t>
            </a:r>
            <a:endParaRPr lang="en-US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6237312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715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391400" cy="563563"/>
          </a:xfrm>
        </p:spPr>
        <p:txBody>
          <a:bodyPr/>
          <a:lstStyle/>
          <a:p>
            <a:r>
              <a:rPr lang="th-TH" dirty="0"/>
              <a:t>อัลฟาไฟฟ้ากระแสตรง</a:t>
            </a:r>
            <a:br>
              <a:rPr lang="th-TH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อัลฟาไฟฟ้ากระแสตรง</a:t>
            </a: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พิกัดอัลฟาของทรานซอสเตอร์ซึ่งมักจะเรียกสั้นๆว่า อัลฟา หรือ อัตราส่วน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Ic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ต่อ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IE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เขียนเป็นสมการ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ได้</a:t>
            </a: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20888"/>
            <a:ext cx="3150351" cy="3202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6237312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542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เมื่อนำกฏกระแสไฟฟ้าของ เคอร์ชอฟฟ์ มาร่วมพิจารณาจะเห็นได้ว่าความสัมพันธ์ระหว่างกระแสไฟฟ้าที่ขั้วทั้ง</a:t>
            </a: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สามของทรานซิสเตอร์เป็นสมการ 3-1 คือ</a:t>
            </a: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IE =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Ic+Iʙ</a:t>
            </a:r>
            <a:endParaRPr lang="en-US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Ic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= IE – </a:t>
            </a: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</a:t>
            </a: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เนื่องจาก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Ic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มีค่าต่ำกว่า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IE (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เป็นปริมาณเท่ากับ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Iʙ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ดังนั้น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a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Ic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/IE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จึงมีค่าต่ำกว่า 1 </a:t>
            </a:r>
            <a:endParaRPr lang="en-US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6237312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836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ทรานซิสเตอร์ (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TRANSISTORS)</a:t>
            </a:r>
          </a:p>
        </p:txBody>
      </p:sp>
      <p:sp>
        <p:nvSpPr>
          <p:cNvPr id="2" name="Rectangle 1"/>
          <p:cNvSpPr/>
          <p:nvPr/>
        </p:nvSpPr>
        <p:spPr>
          <a:xfrm>
            <a:off x="1476783" y="1412776"/>
            <a:ext cx="63367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 smtClean="0">
                <a:solidFill>
                  <a:srgbClr val="020A53"/>
                </a:solidFill>
                <a:latin typeface="AngsanaUPC" pitchFamily="18" charset="-34"/>
                <a:cs typeface="AngsanaUPC" pitchFamily="18" charset="-34"/>
              </a:rPr>
              <a:t> 	ทรานซิสเตอร์</a:t>
            </a:r>
            <a:r>
              <a:rPr lang="th-TH" sz="2800" dirty="0">
                <a:solidFill>
                  <a:srgbClr val="020A53"/>
                </a:solidFill>
                <a:latin typeface="AngsanaUPC" pitchFamily="18" charset="-34"/>
                <a:cs typeface="AngsanaUPC" pitchFamily="18" charset="-34"/>
              </a:rPr>
              <a:t>เป็นอุปกรณ์อิเล็กทรอนิกส์ซึ่งมีรอยต่อของสารกึ่งตัวนำชนิด </a:t>
            </a:r>
            <a:r>
              <a:rPr lang="en-US" sz="2800" dirty="0" err="1">
                <a:solidFill>
                  <a:srgbClr val="020A53"/>
                </a:solidFill>
                <a:latin typeface="AngsanaUPC" pitchFamily="18" charset="-34"/>
                <a:cs typeface="AngsanaUPC" pitchFamily="18" charset="-34"/>
              </a:rPr>
              <a:t>pn</a:t>
            </a:r>
            <a:r>
              <a:rPr lang="en-US" sz="2800" dirty="0">
                <a:solidFill>
                  <a:srgbClr val="020A53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>
                <a:solidFill>
                  <a:srgbClr val="020A53"/>
                </a:solidFill>
                <a:latin typeface="AngsanaUPC" pitchFamily="18" charset="-34"/>
                <a:cs typeface="AngsanaUPC" pitchFamily="18" charset="-34"/>
              </a:rPr>
              <a:t>จำนวน 2 ตำแหน่ง จึงมีชื่อเรียกอีกอย่างว่า ทรานซิสเตอร์รอยต่อไบโพลาร์ (</a:t>
            </a:r>
            <a:r>
              <a:rPr lang="en-US" sz="2800" dirty="0">
                <a:solidFill>
                  <a:srgbClr val="020A53"/>
                </a:solidFill>
                <a:latin typeface="AngsanaUPC" pitchFamily="18" charset="-34"/>
                <a:cs typeface="AngsanaUPC" pitchFamily="18" charset="-34"/>
              </a:rPr>
              <a:t>Bipolar Junction Transistor ; BJT)</a:t>
            </a:r>
            <a:endParaRPr lang="th-TH" sz="2800" dirty="0">
              <a:solidFill>
                <a:srgbClr val="020A53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458277"/>
            <a:ext cx="2333625" cy="1962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6237312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ความสัมพันธ์ระหว่างอัลฟาและเบตา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	โดย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ทั่วไปสเปคของทรานซิสเตอร์จะระบุค่าเบตา แต่จะไม่มีค่าอัลฟาเนื่องจากมักใช้ค่าเบตาสำหรับการคำนวนในวงจรทรานซิสเตอร์มากว่าอัลฟา</a:t>
            </a:r>
          </a:p>
          <a:p>
            <a:pPr marL="0" indent="0">
              <a:buNone/>
            </a:pP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แต่ในบางครั้งจำเป็นต้องหาค่าอัลฟาเพื่อคำนวนหาค่าอื่นๆต่อไป จึงมีวิธีการหาอัลฟาในเทอมฃองเบตาโดยเริ่มต้นจาก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a =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Ic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/IE	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เขียนสมการใหม่โดยใฃ้สมการ 3-4 แทนค่า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Ic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และสมการ 3-5 แทนค่า </a:t>
            </a: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IE</a:t>
            </a:r>
            <a:endParaRPr lang="en-US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6237312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05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พิกัดไฟฟ้ากระแสสูงสุด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สเปคของทรานซิสเตอร์ระบุค่าพิกัดสูงสุดของกระแสคอลเลคเตอร์ [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Ic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(max)]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ไว้เสมอ</a:t>
            </a: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Ic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(max)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หมายถึง กระแสคอลเลคเตอร์สูงสุดที่ทรานซิสเตอร์ทนได้โนไม่ทำให้เกิดความร้อนจนทรานซิสเตอร์เสียหาย ดังนั้นนำการนำทรานซิสเตอร์มาใช้งานต้องระวังไม่ให้ค่า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Ic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สูงกว่า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Ic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(max)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ค่า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Ic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(max)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จะขึ้นอยู่กับค่ากระแสเบสสูงสุด [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Iʙ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(max)]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ดังนี้</a:t>
            </a: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Iʙ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(max) =(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Ic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(max))/(</a:t>
            </a:r>
            <a:r>
              <a:rPr lang="el-GR" sz="2400" dirty="0" smtClean="0">
                <a:solidFill>
                  <a:schemeClr val="bg1"/>
                </a:solidFill>
                <a:cs typeface="Angsana New" pitchFamily="18" charset="-34"/>
              </a:rPr>
              <a:t>β</a:t>
            </a: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max)</a:t>
            </a:r>
            <a:endParaRPr lang="en-US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6237312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916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การจัดโครงสร้างของทรานซิสเตอร์พื้นฐาน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เราทราบว่าโครงสร้างของทรานซิสเตอร์มีจำนวนทั้งหมด3ขั้วจึงจัดโครงสร้างให้อยู่ในรูปวงจรได้ 3 แบบคือ</a:t>
            </a: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	-วงจรอิมิตเตอร์</a:t>
            </a: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	-วงจรคอลเลคเตอร์ร่วม</a:t>
            </a: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	-วงจรเบสร่วม</a:t>
            </a: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6237312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634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วงจร</a:t>
            </a:r>
            <a:r>
              <a:rPr lang="th-TH" dirty="0" smtClean="0"/>
              <a:t>อิมิตเตอร์ </a:t>
            </a:r>
            <a:r>
              <a:rPr lang="en-US" dirty="0"/>
              <a:t>(Common Emitter)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วงจรอิมิตเตอร์ร่วมเป็นวงจรที่มีการจ่ายอินพุตให้กับขั้วเบสและมีเอาท์พุตออกมาจากขั้วคอลเลคเตอร์ </a:t>
            </a:r>
          </a:p>
          <a:p>
            <a:pPr marL="0" indent="0">
              <a:buNone/>
            </a:pPr>
            <a:endParaRPr lang="th-TH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ชื่อ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อิมิตเตอร์ร่วมเป็นนัยแสดงว่าแหล่งจ่ายแรงดันไฟฟ้าทั้งสองมีจุดต่อร่วมกันกับขั้ว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อิมิตเตอร์ 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วงจรอิมิตเตอร์ร่วมมีอัตราการขยายกระแสและอัตราการขยายแรงดันไฟฟ้าสูงและมีการเลื่อนเฟสแรงดัน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AC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อินพุตไปยัง เอาท์พุตเป็นมุม 180 องศา</a:t>
            </a:r>
          </a:p>
          <a:p>
            <a:pPr marL="0" indent="0">
              <a:buNone/>
            </a:pPr>
            <a:endParaRPr lang="th-TH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16832"/>
            <a:ext cx="5878041" cy="32592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7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918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วงจรคอลเลคเตอร์ร่วมหรือวงจรตามสัญญาณอิมิตเตอร์ร่วม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วงจรคอลเลคเตอร์ร่วมหรือวงจรตามสัญญาณอิมิตเตอร์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ร่วม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(Common Collector or Emitter Follower)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วงจรคอลเลคเตอร์ร่วมหรือวงจรตามสัญญาณ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อิมิตเตอร์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วงจรที่มีการจ่ายอินพุตให้ขั้วเบสและเอาท์พุตออกจากขั้ว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อิมิตเตอร์</a:t>
            </a: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marL="0" indent="0">
              <a:buNone/>
            </a:pP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	วงจร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คอลเลคเตอร์ร่วมมีอัตราขยายกระแสไฟฟ้าสูง แต่อัตราการขยายแรงดันไฟฟ้าต่ำ แรงกัน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AC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อินพุตกับแรงดัน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AC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เอาท์พุตจะ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inphase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กัน</a:t>
            </a: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08920"/>
            <a:ext cx="5513239" cy="2632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7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929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วงจรเบส</a:t>
            </a:r>
            <a:r>
              <a:rPr lang="th-TH" dirty="0" smtClean="0"/>
              <a:t>ร่วม(</a:t>
            </a:r>
            <a:r>
              <a:rPr lang="en-US" dirty="0"/>
              <a:t>Common Base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วงจรเบส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ร่วม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Common Base</a:t>
            </a: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วงจร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เบส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ร่วมเป็น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วงจรที่มีการจ่ายอินพุตให้ขั้วอิมิตเตอร์ และเอาท์พุตออกจากขั้ว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คอลเลคเตอร์</a:t>
            </a: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ชื่อ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เบสร่วมเป็นนัยแสดงให้ทราบว่าขั้วเบสเป็นจุดต่อร่วมกับแหล่งจ่ายเรงดันไฟฟ้าสอง</a:t>
            </a: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วงจรเบสร่วมใช้มากในงานที่ต้องการความถี่สูง,มีอัตราการขยายกระแสไฟฟ้าต่ำ,อัตราขยายแรงดันไฟฟ้าสูงและแรงดัน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AC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อินพุตกับแรงดัน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AC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เอาท์พุต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inphase</a:t>
            </a:r>
            <a:endParaRPr lang="en-US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76872"/>
            <a:ext cx="4216250" cy="2736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486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เคอร์ฟคุณลักษณะของทรานซิสเตอร์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ในหัวข้อนี้จะพิจารณาเคอร์ฟคุณลักษณะที่ใอธิบายการทำงานของทรานซิสเตอร์ ซึ่งประกอบด้วยเคอร์ฟ คอลเลคเตอร์,เคอร์ฟเบส(ไม่พิจารณาเคอร์ฟอิมิตเตอร์ เนื่องจากมีคุณลักษณะเหมือนกับคอลเลคเตอร์)และเคอร์ฟเบตา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7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146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เคอร์ฟคอลเลคเตอร์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เคอร์ฟคอลเลคเตอร์แสดงความสัมพันธ์ดังกล่าว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Ic,Iʙ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VcE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ดังรูป3.20 สังเกตได้ว่า เคอร์ฟแบ่งออกป็น 3 ส่วน คือ</a:t>
            </a: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	-บริเวณอิ่มตัว</a:t>
            </a: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	-บริเวณแอกตีฟ</a:t>
            </a: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	-บริเวณเบรก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ดาวน์</a:t>
            </a: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645024"/>
            <a:ext cx="4449261" cy="307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0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เคอร์ฟเบส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	เคอร์ฟ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เบสของทรานซิสเตอร์แสดงความสัมพันธ์ระหว่าง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Iʙ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กับ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VʙE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ดังรูป 3.22 จะเห็นได้ว่าเคอร์ฟนี้จะมีลักษณะคล้ายกับเคอร์ฟของไดโอดขณะได้รับไบอัส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ตรง</a:t>
            </a: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92896"/>
            <a:ext cx="4205461" cy="3197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7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041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เคอร์ฟเบตา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เคอร์ฟเบ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ตาแสดงลักษณะที่เบตาไฟฟ้ากระแสตรงเปลี่ยนแปลงตามอุณหภูมิ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Ic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ดัง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รูป</a:t>
            </a: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จะเห็นได้ว่าขณะอุณหภูมิ(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T)=100°C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เบตาจะมีค่ามากกว่าขณะอุณหภูมิ(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T)=25°C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นอกจากเบตายังลดลงเมื่อ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Ic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เปลี่ยนแปลงต่ำกว่าและสูงกว่าที่กำหนดไว้อีกด้วย </a:t>
            </a:r>
            <a:endParaRPr lang="th-TH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03521"/>
            <a:ext cx="3744416" cy="2808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7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851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ประเภทของทรานซิสเตอร์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(Type of Transistors)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ทรานซิสเตอร์แบ่งตามโครงสร้างได้ 2 ประเภท คือ  ทรานซิสเตอร์แบบ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pnp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pnp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Transistor)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และทรานซิสเตอร์แบบ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npn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(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npn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Transistor</a:t>
            </a: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068960"/>
            <a:ext cx="6137498" cy="2267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6237312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142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	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ทรานซิสเตอร์แบบ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npn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ประกอบด้วยสารกึ่งตัวนำชนิด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n 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จำนวน 2 ชิ้น ต่อเชื่อมกับสารกึ่งตัวนำชนิด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p 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จำนวน 1 ชิ้นแสดงสัญลักษณ์เป็น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รูป</a:t>
            </a:r>
            <a:endParaRPr lang="en-US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ทรานซิสเตอร์แบบ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pnp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ประกอบด้วยสารกึ่งตัวนำชนิด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p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จำนวน 2 ชิ้น ต่อเชื่อมกับสารกึ่งตัวนำชนิด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จำนวน 1 ชิ้น แสดงดัง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รูป</a:t>
            </a: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กระแส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และแรงดันของ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ทรานซิสเตอร์ (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Transistor Current and Voltage)	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เนื่องจากทรานซิสเตอร์เป็นอุปกรณ์ที่มี 3 ขั้ว (รูป 3.2) คือ ขั้วคอลเลคเตอร์ (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Collector; C)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ขั้วเบส (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Base; B)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และขั้วอีมิตเตอร์ (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Emitter; E)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จึงมีกระแสและแรงดันทรานซิสเตอร์หลายค่า ดังนี้</a:t>
            </a: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6237312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956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กระแสทรานซิสเตอร์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ทรานซิสเตอร์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เป็นอุปกรณ์ซึ่งควบคุมด้วยกระแสเบส (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Base Current ; IB)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กล่าวคือ  เมื่อ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IB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มีการเปลี่ยนแปลงแม้เพียงเล็กน้อยก็จะทำให้แระแสอิมิตเตอร์ (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Emitter Current ; IE)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และกระแสคอลเลคเตอร์ (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Collector Current ; IC)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เปลี่ยนแปลงได้ด้วย</a:t>
            </a: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นอกจากนี้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ถ้าเราเลือกบริเวณการทำงาน (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Operating Region)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หรือการไบอัสที่รอยค่าของทรานซิสเตอร์ทั้ง 2 ตำแหน่งให้เหมาะสม ก็จะได้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IE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IC 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ซึ่งมีขนาดมากขึ้นเมื่อเทียบกับ </a:t>
            </a: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IB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01008"/>
            <a:ext cx="3538339" cy="313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3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	เมื่อ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จ่ายสัญญาณกระเส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ac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ที่ขั้วเบส (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ib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หรือที่ด้านอินพุดของทรานซิสเตอร์ก็จะได้สัญญาณเอาต์พุดที่ขั้ว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E (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ie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และที่ขั้ว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C (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ic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มีขนาดเพิ่มขึ้น</a:t>
            </a: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	ตัว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ประกอบหรือแฟคเตอร์ที่ทำให้กระแสไฟฟ้าจากขั้วเบสไปยังขั้วคอลเลคเตอร์ของทรานซิสเตอร์มีค่าเพิ่มขึ้นเรียกว่า อัตราขยายกระแสไฟฟ้า (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Current Gain)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ซึ่งแทนด้วยอักษรกรีก คือ เบตา (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Beta ; B)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ถ้าต้องการหาประมาณ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IC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ของทรานซิสเตอร์ก็เพียแค่คูณ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IB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ด้วยพิกัด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เขียนเป็นสมการได้คือ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	IC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=</a:t>
            </a:r>
            <a:r>
              <a:rPr lang="en-US" sz="2400" b="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0" dirty="0">
                <a:solidFill>
                  <a:schemeClr val="bg1"/>
                </a:solidFill>
              </a:rPr>
              <a:t>β</a:t>
            </a:r>
            <a:r>
              <a:rPr lang="en-US" sz="2400" b="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IB</a:t>
            </a: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6237312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680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แรงดันของทรานซิสเตอร์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	ขณะ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ต่อทรานซิสเตอร์เพื่อใช้กับงานจริง มีแรงดันไฟฟ้าหลายประเภทเกิดขึ้น 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ดังนี้</a:t>
            </a: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72797"/>
            <a:ext cx="5832648" cy="4343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6237312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402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</a:t>
            </a:r>
            <a:endParaRPr lang="en-US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Vcc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Vee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VBB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เป็นแรงดันไฟฟ้าจากแหล่งจ่ายไฟฟ้ากระแสตรง</a:t>
            </a:r>
            <a:endParaRPr lang="en-US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Vc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, VB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VE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เป็นแรงดันไฟฟ้าที่วัดได้จากขั้ว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C,B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E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ไปยังกราวด์</a:t>
            </a:r>
            <a:endParaRPr lang="en-US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VCE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, VBE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VCB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เป็นแรงดันไฟฟ้าที่วัดได้ระหว่างขั้วที่ระบุตามตัวห้อย</a:t>
            </a:r>
            <a:endParaRPr lang="en-US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6237312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441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โครงสร้างและการทำงานของทรานซิสเตอร์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	โครงสร้าง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และการทำงานของทรานซิสเตอร์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Transistor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Construsction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and Operation)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ได้กล่าวมาแล้วว่าทรานซิสเตอร์ประกอบด้วย สารกึ่งตัวนำ 3 ชิ้นต่อเชื่อมกัน ดังนั้นจึงมีรอยต่อ </a:t>
            </a:r>
            <a:r>
              <a:rPr lang="en-US" sz="24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pn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จำนวน 2 ตำแหน่ง ดังรูป </a:t>
            </a:r>
            <a:endParaRPr lang="th-TH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24944"/>
            <a:ext cx="5360268" cy="3045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6237312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867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cdb2004137d">
  <a:themeElements>
    <a:clrScheme name="sample 3">
      <a:dk1>
        <a:srgbClr val="0066CC"/>
      </a:dk1>
      <a:lt1>
        <a:srgbClr val="B1E2FB"/>
      </a:lt1>
      <a:dk2>
        <a:srgbClr val="003399"/>
      </a:dk2>
      <a:lt2>
        <a:srgbClr val="FFFFFF"/>
      </a:lt2>
      <a:accent1>
        <a:srgbClr val="4BAAF1"/>
      </a:accent1>
      <a:accent2>
        <a:srgbClr val="91D969"/>
      </a:accent2>
      <a:accent3>
        <a:srgbClr val="AAADCA"/>
      </a:accent3>
      <a:accent4>
        <a:srgbClr val="97C1D6"/>
      </a:accent4>
      <a:accent5>
        <a:srgbClr val="B1D2F7"/>
      </a:accent5>
      <a:accent6>
        <a:srgbClr val="83C45E"/>
      </a:accent6>
      <a:hlink>
        <a:srgbClr val="85AEFF"/>
      </a:hlink>
      <a:folHlink>
        <a:srgbClr val="B9B9FF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9966FF"/>
        </a:dk1>
        <a:lt1>
          <a:srgbClr val="B6D1F6"/>
        </a:lt1>
        <a:dk2>
          <a:srgbClr val="660066"/>
        </a:dk2>
        <a:lt2>
          <a:srgbClr val="FFFFFF"/>
        </a:lt2>
        <a:accent1>
          <a:srgbClr val="6699FF"/>
        </a:accent1>
        <a:accent2>
          <a:srgbClr val="35C7B6"/>
        </a:accent2>
        <a:accent3>
          <a:srgbClr val="B8AAB8"/>
        </a:accent3>
        <a:accent4>
          <a:srgbClr val="9BB2D2"/>
        </a:accent4>
        <a:accent5>
          <a:srgbClr val="B8CAFF"/>
        </a:accent5>
        <a:accent6>
          <a:srgbClr val="2FB4A5"/>
        </a:accent6>
        <a:hlink>
          <a:srgbClr val="FFCC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2">
        <a:dk1>
          <a:srgbClr val="33CCCC"/>
        </a:dk1>
        <a:lt1>
          <a:srgbClr val="B6D1F6"/>
        </a:lt1>
        <a:dk2>
          <a:srgbClr val="006666"/>
        </a:dk2>
        <a:lt2>
          <a:srgbClr val="FFFFFF"/>
        </a:lt2>
        <a:accent1>
          <a:srgbClr val="33CCFF"/>
        </a:accent1>
        <a:accent2>
          <a:srgbClr val="6ABA42"/>
        </a:accent2>
        <a:accent3>
          <a:srgbClr val="AAB8B8"/>
        </a:accent3>
        <a:accent4>
          <a:srgbClr val="9BB2D2"/>
        </a:accent4>
        <a:accent5>
          <a:srgbClr val="ADE2FF"/>
        </a:accent5>
        <a:accent6>
          <a:srgbClr val="5FA83B"/>
        </a:accent6>
        <a:hlink>
          <a:srgbClr val="FF9900"/>
        </a:hlink>
        <a:folHlink>
          <a:srgbClr val="6289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3">
        <a:dk1>
          <a:srgbClr val="0066CC"/>
        </a:dk1>
        <a:lt1>
          <a:srgbClr val="B1E2FB"/>
        </a:lt1>
        <a:dk2>
          <a:srgbClr val="003399"/>
        </a:dk2>
        <a:lt2>
          <a:srgbClr val="FFFFFF"/>
        </a:lt2>
        <a:accent1>
          <a:srgbClr val="4BAAF1"/>
        </a:accent1>
        <a:accent2>
          <a:srgbClr val="91D969"/>
        </a:accent2>
        <a:accent3>
          <a:srgbClr val="AAADCA"/>
        </a:accent3>
        <a:accent4>
          <a:srgbClr val="97C1D6"/>
        </a:accent4>
        <a:accent5>
          <a:srgbClr val="B1D2F7"/>
        </a:accent5>
        <a:accent6>
          <a:srgbClr val="83C45E"/>
        </a:accent6>
        <a:hlink>
          <a:srgbClr val="85AEFF"/>
        </a:hlink>
        <a:folHlink>
          <a:srgbClr val="B9B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cdb2004137d</Template>
  <TotalTime>205</TotalTime>
  <Words>678</Words>
  <Application>Microsoft Office PowerPoint</Application>
  <PresentationFormat>นำเสนอทางหน้าจอ (4:3)</PresentationFormat>
  <Paragraphs>158</Paragraphs>
  <Slides>29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29</vt:i4>
      </vt:variant>
    </vt:vector>
  </HeadingPairs>
  <TitlesOfParts>
    <vt:vector size="30" baseType="lpstr">
      <vt:lpstr>cdb2004137d</vt:lpstr>
      <vt:lpstr>บทที่ 6 ทรานซิสเตอร์ (TRANSISTORS)</vt:lpstr>
      <vt:lpstr>ทรานซิสเตอร์ (TRANSISTORS)</vt:lpstr>
      <vt:lpstr>ประเภทของทรานซิสเตอร์ (Type of Transistors)</vt:lpstr>
      <vt:lpstr>งานนำเสนอ PowerPoint</vt:lpstr>
      <vt:lpstr>กระแสทรานซิสเตอร์</vt:lpstr>
      <vt:lpstr>งานนำเสนอ PowerPoint</vt:lpstr>
      <vt:lpstr>แรงดันของทรานซิสเตอร์</vt:lpstr>
      <vt:lpstr>งานนำเสนอ PowerPoint</vt:lpstr>
      <vt:lpstr>โครงสร้างและการทำงานของทรานซิสเตอร์ </vt:lpstr>
      <vt:lpstr>งานนำเสนอ PowerPoint</vt:lpstr>
      <vt:lpstr>กรณีไม่ได้รับการไบอัส</vt:lpstr>
      <vt:lpstr>การทำงานที่บริเวณคัตออฟ </vt:lpstr>
      <vt:lpstr>การทำงานที่บริเวณอิ่มตัว</vt:lpstr>
      <vt:lpstr>การทำงานที่บริเวณแอกตีฟ</vt:lpstr>
      <vt:lpstr>ค่าพิกัดของทรานซิสเตอร์</vt:lpstr>
      <vt:lpstr> เบตาไฟฟ้ากระแสตรง</vt:lpstr>
      <vt:lpstr>งานนำเสนอ PowerPoint</vt:lpstr>
      <vt:lpstr>อัลฟาไฟฟ้ากระแสตรง </vt:lpstr>
      <vt:lpstr>งานนำเสนอ PowerPoint</vt:lpstr>
      <vt:lpstr>ความสัมพันธ์ระหว่างอัลฟาและเบตา</vt:lpstr>
      <vt:lpstr>พิกัดไฟฟ้ากระแสสูงสุด</vt:lpstr>
      <vt:lpstr>การจัดโครงสร้างของทรานซิสเตอร์พื้นฐาน</vt:lpstr>
      <vt:lpstr>วงจรอิมิตเตอร์ (Common Emitter) </vt:lpstr>
      <vt:lpstr>วงจรคอลเลคเตอร์ร่วมหรือวงจรตามสัญญาณอิมิตเตอร์ร่วม</vt:lpstr>
      <vt:lpstr>วงจรเบสร่วม(Common Base)</vt:lpstr>
      <vt:lpstr>เคอร์ฟคุณลักษณะของทรานซิสเตอร์</vt:lpstr>
      <vt:lpstr>เคอร์ฟคอลเลคเตอร์</vt:lpstr>
      <vt:lpstr>เคอร์ฟเบส</vt:lpstr>
      <vt:lpstr> เคอร์ฟเบตา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3 คุณลักษณะของไดโอด</dc:title>
  <dc:creator>Corporate Edition</dc:creator>
  <cp:lastModifiedBy>bosszi</cp:lastModifiedBy>
  <cp:revision>46</cp:revision>
  <dcterms:created xsi:type="dcterms:W3CDTF">2013-06-16T08:54:01Z</dcterms:created>
  <dcterms:modified xsi:type="dcterms:W3CDTF">2015-08-26T13:01:54Z</dcterms:modified>
</cp:coreProperties>
</file>